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5" r:id="rId2"/>
    <p:sldId id="345" r:id="rId3"/>
    <p:sldId id="275" r:id="rId4"/>
    <p:sldId id="263" r:id="rId5"/>
    <p:sldId id="279" r:id="rId6"/>
    <p:sldId id="297" r:id="rId7"/>
    <p:sldId id="296" r:id="rId8"/>
    <p:sldId id="298" r:id="rId9"/>
    <p:sldId id="334" r:id="rId10"/>
    <p:sldId id="301" r:id="rId11"/>
    <p:sldId id="335" r:id="rId12"/>
    <p:sldId id="300" r:id="rId13"/>
    <p:sldId id="336" r:id="rId14"/>
    <p:sldId id="302" r:id="rId15"/>
    <p:sldId id="303" r:id="rId16"/>
    <p:sldId id="304" r:id="rId17"/>
    <p:sldId id="305" r:id="rId18"/>
    <p:sldId id="306" r:id="rId19"/>
    <p:sldId id="323" r:id="rId20"/>
    <p:sldId id="339" r:id="rId21"/>
    <p:sldId id="340" r:id="rId22"/>
    <p:sldId id="320" r:id="rId23"/>
    <p:sldId id="341" r:id="rId24"/>
    <p:sldId id="321" r:id="rId25"/>
    <p:sldId id="322" r:id="rId26"/>
    <p:sldId id="342" r:id="rId27"/>
    <p:sldId id="317" r:id="rId28"/>
    <p:sldId id="308" r:id="rId29"/>
    <p:sldId id="309" r:id="rId30"/>
    <p:sldId id="310" r:id="rId31"/>
    <p:sldId id="311" r:id="rId32"/>
    <p:sldId id="312" r:id="rId33"/>
    <p:sldId id="319" r:id="rId34"/>
    <p:sldId id="327" r:id="rId35"/>
    <p:sldId id="337" r:id="rId36"/>
    <p:sldId id="338" r:id="rId37"/>
    <p:sldId id="326" r:id="rId38"/>
    <p:sldId id="328" r:id="rId39"/>
    <p:sldId id="329" r:id="rId40"/>
    <p:sldId id="330" r:id="rId41"/>
    <p:sldId id="331" r:id="rId42"/>
    <p:sldId id="343" r:id="rId43"/>
    <p:sldId id="318" r:id="rId44"/>
    <p:sldId id="313" r:id="rId45"/>
    <p:sldId id="314" r:id="rId46"/>
    <p:sldId id="344" r:id="rId47"/>
    <p:sldId id="315" r:id="rId48"/>
    <p:sldId id="316" r:id="rId49"/>
    <p:sldId id="30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E098C5"/>
    <a:srgbClr val="7173C9"/>
    <a:srgbClr val="FA9694"/>
    <a:srgbClr val="8DA9FA"/>
    <a:srgbClr val="7481F5"/>
    <a:srgbClr val="C07BD4"/>
    <a:srgbClr val="FDAE76"/>
    <a:srgbClr val="C5C5C5"/>
    <a:srgbClr val="F9EA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9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8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51D9-9B70-4630-9D04-3B537DC727B1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96DA-43AD-4432-A411-76DE7A7E9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7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3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8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9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4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5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320842" y="317500"/>
            <a:ext cx="11540958" cy="624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584200" y="1333500"/>
            <a:ext cx="10998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9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4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FBpCO28FK0o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D3A749-011D-44E4-B820-4EC9DCB989F9}"/>
              </a:ext>
            </a:extLst>
          </p:cNvPr>
          <p:cNvSpPr/>
          <p:nvPr/>
        </p:nvSpPr>
        <p:spPr>
          <a:xfrm>
            <a:off x="2915728" y="2363635"/>
            <a:ext cx="6288657" cy="2001329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3188119" y="2790012"/>
            <a:ext cx="5743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MCU SEMINAR</a:t>
            </a:r>
            <a:endParaRPr lang="ko-KR" altLang="en-US" sz="6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3A536-CEA9-4E0C-A7FD-E38DF99A85E7}"/>
              </a:ext>
            </a:extLst>
          </p:cNvPr>
          <p:cNvSpPr txBox="1"/>
          <p:nvPr/>
        </p:nvSpPr>
        <p:spPr>
          <a:xfrm>
            <a:off x="5548515" y="4530475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전자공학과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학번 최윤정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53D9B-A873-445A-B973-F47C2D9295D7}"/>
              </a:ext>
            </a:extLst>
          </p:cNvPr>
          <p:cNvSpPr txBox="1"/>
          <p:nvPr/>
        </p:nvSpPr>
        <p:spPr>
          <a:xfrm>
            <a:off x="2802672" y="1861391"/>
            <a:ext cx="401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RATS SUMMER VACATION 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0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936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GPIO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(General Purpose Input/Output)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https://s3.ap-northeast-2.amazonaws.com/opentutorials-user-file/module/1837/3672.png">
            <a:extLst>
              <a:ext uri="{FF2B5EF4-FFF2-40B4-BE49-F238E27FC236}">
                <a16:creationId xmlns:a16="http://schemas.microsoft.com/office/drawing/2014/main" id="{5F67E4B0-99DC-47EF-9A6C-F3903F22A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47825" y="2331543"/>
            <a:ext cx="8896350" cy="148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0740D-7492-4AE2-84C8-051004712574}"/>
              </a:ext>
            </a:extLst>
          </p:cNvPr>
          <p:cNvSpPr txBox="1"/>
          <p:nvPr/>
        </p:nvSpPr>
        <p:spPr>
          <a:xfrm>
            <a:off x="923781" y="1315880"/>
            <a:ext cx="8452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PORTx</a:t>
            </a:r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(R/W </a:t>
            </a:r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출력하기 위해 사용하는 레지스터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https://s3.ap-northeast-2.amazonaws.com/opentutorials-user-file/module/1837/3672.png">
            <a:extLst>
              <a:ext uri="{FF2B5EF4-FFF2-40B4-BE49-F238E27FC236}">
                <a16:creationId xmlns:a16="http://schemas.microsoft.com/office/drawing/2014/main" id="{F225937B-51C4-4B18-8E53-1D097DA43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47825" y="5069437"/>
            <a:ext cx="8896350" cy="148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70B859-1CB1-418E-A7B4-1B1116516396}"/>
              </a:ext>
            </a:extLst>
          </p:cNvPr>
          <p:cNvSpPr txBox="1"/>
          <p:nvPr/>
        </p:nvSpPr>
        <p:spPr>
          <a:xfrm>
            <a:off x="923781" y="3586683"/>
            <a:ext cx="10620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DDRx</a:t>
            </a:r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(R/W</a:t>
            </a:r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포트의 데이터를 입력 또는 출력 중 무엇으로 사용할지 결정하는 레지스터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 =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 =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5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936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GPIO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(General Purpose Input/Output)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https://s3.ap-northeast-2.amazonaws.com/opentutorials-user-file/module/1837/3672.png">
            <a:extLst>
              <a:ext uri="{FF2B5EF4-FFF2-40B4-BE49-F238E27FC236}">
                <a16:creationId xmlns:a16="http://schemas.microsoft.com/office/drawing/2014/main" id="{5F67E4B0-99DC-47EF-9A6C-F3903F22A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1201" y="2952645"/>
            <a:ext cx="8896350" cy="15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BEAD3-0A72-44EE-AF45-9229DDEC51B6}"/>
              </a:ext>
            </a:extLst>
          </p:cNvPr>
          <p:cNvSpPr txBox="1"/>
          <p:nvPr/>
        </p:nvSpPr>
        <p:spPr>
          <a:xfrm>
            <a:off x="923781" y="1626431"/>
            <a:ext cx="8896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PINx</a:t>
            </a:r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</a:t>
            </a:r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포트로 입력되는 데이터를 저장하는 레지스터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936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GPIO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(General Purpose Input/Output)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https://github.com/RATS-make-robot/2022-Freshman-MCUseminar/raw/main/assets/2022-06-20-01-50-10.png">
            <a:extLst>
              <a:ext uri="{FF2B5EF4-FFF2-40B4-BE49-F238E27FC236}">
                <a16:creationId xmlns:a16="http://schemas.microsoft.com/office/drawing/2014/main" id="{E23EECFD-BE60-498D-B7CA-F0FB8DC67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8363" y="1458913"/>
            <a:ext cx="5684837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FB0C9-C35E-46D7-95BF-67D7E1F56B15}"/>
              </a:ext>
            </a:extLst>
          </p:cNvPr>
          <p:cNvSpPr txBox="1"/>
          <p:nvPr/>
        </p:nvSpPr>
        <p:spPr>
          <a:xfrm>
            <a:off x="634279" y="1458913"/>
            <a:ext cx="4973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내장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PB5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LED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레지스터 레벨에서 제어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 위해서는 어떻게 해야 하는가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039AA-80C1-4EEA-8D0E-E3D001C38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68" y="3181840"/>
            <a:ext cx="4076700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A33DC0-D0F4-45E3-B737-204B5663A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363" y="2050337"/>
            <a:ext cx="5430837" cy="3758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156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936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GPIO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(General Purpose Input/Output)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FB0C9-C35E-46D7-95BF-67D7E1F56B15}"/>
              </a:ext>
            </a:extLst>
          </p:cNvPr>
          <p:cNvSpPr txBox="1"/>
          <p:nvPr/>
        </p:nvSpPr>
        <p:spPr>
          <a:xfrm>
            <a:off x="634279" y="1458913"/>
            <a:ext cx="4973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내장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PB5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LED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2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레지스터 레벨에서 제어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 위해서는 어떻게 해야 하는가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33DC0-D0F4-45E3-B737-204B5663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81" y="3120696"/>
            <a:ext cx="4597788" cy="3181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440FAB-6E65-46CA-9549-D7548611BC7F}"/>
              </a:ext>
            </a:extLst>
          </p:cNvPr>
          <p:cNvSpPr txBox="1"/>
          <p:nvPr/>
        </p:nvSpPr>
        <p:spPr>
          <a:xfrm>
            <a:off x="6096000" y="1612801"/>
            <a:ext cx="46041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DDRB |= 0b0010 0000;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DDRx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입출력 설정 레지스터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6213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DDRB5 = 1(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6213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나머지는 그대로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B17E0-5905-488A-937A-739C58BBCC80}"/>
              </a:ext>
            </a:extLst>
          </p:cNvPr>
          <p:cNvSpPr txBox="1"/>
          <p:nvPr/>
        </p:nvSpPr>
        <p:spPr>
          <a:xfrm>
            <a:off x="6096000" y="3669324"/>
            <a:ext cx="5522346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PORTB ^= 0b0010 0000;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PORTx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출력에 관여하는 레지스터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코드에서 출력으로 설정했음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PORTB5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0XOR1 = 1(1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PORTB5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1XOR1 = 0(0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500ms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마다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깜빡임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(1 = HIGH = 5V = LED ON)</a:t>
            </a:r>
          </a:p>
        </p:txBody>
      </p:sp>
    </p:spTree>
    <p:extLst>
      <p:ext uri="{BB962C8B-B14F-4D97-AF65-F5344CB8AC3E}">
        <p14:creationId xmlns:p14="http://schemas.microsoft.com/office/powerpoint/2010/main" val="177224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A27EDF-850C-4513-AFB6-048C56BA2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6B7C96-FB94-4CF8-B3D6-91F546284164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6B03E-62B5-48DB-849C-9FA603218949}"/>
              </a:ext>
            </a:extLst>
          </p:cNvPr>
          <p:cNvSpPr txBox="1"/>
          <p:nvPr/>
        </p:nvSpPr>
        <p:spPr>
          <a:xfrm>
            <a:off x="4667564" y="2967335"/>
            <a:ext cx="285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ADC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90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8031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ADC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(Analog Digital Converter)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7A3409-6867-440C-A8D6-A45BEC2016E4}"/>
              </a:ext>
            </a:extLst>
          </p:cNvPr>
          <p:cNvSpPr txBox="1"/>
          <p:nvPr/>
        </p:nvSpPr>
        <p:spPr>
          <a:xfrm>
            <a:off x="554732" y="1440550"/>
            <a:ext cx="2329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Analog?</a:t>
            </a:r>
            <a:endParaRPr lang="en-US" altLang="ko-KR" sz="48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7D408-44C9-4CE4-830D-FD463CFFC751}"/>
              </a:ext>
            </a:extLst>
          </p:cNvPr>
          <p:cNvSpPr txBox="1"/>
          <p:nvPr/>
        </p:nvSpPr>
        <p:spPr>
          <a:xfrm>
            <a:off x="1138743" y="2238052"/>
            <a:ext cx="9711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어떠한 수치가 연속적으로 변하는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물리량으로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나타나는 것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자연에서 얻는 신호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7DD7B4-917C-4650-A0B1-9FD8C1F4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3383280"/>
            <a:ext cx="68484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F62565-A833-484B-998A-DD66FF975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" t="3659" b="10694"/>
          <a:stretch/>
        </p:blipFill>
        <p:spPr>
          <a:xfrm>
            <a:off x="2268790" y="3338422"/>
            <a:ext cx="7654420" cy="30636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8031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ADC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(Analog Digital Converter)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7A3409-6867-440C-A8D6-A45BEC2016E4}"/>
              </a:ext>
            </a:extLst>
          </p:cNvPr>
          <p:cNvSpPr txBox="1"/>
          <p:nvPr/>
        </p:nvSpPr>
        <p:spPr>
          <a:xfrm>
            <a:off x="554732" y="1440550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Digital?</a:t>
            </a:r>
            <a:endParaRPr lang="en-US" altLang="ko-KR" sz="48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7D408-44C9-4CE4-830D-FD463CFFC751}"/>
              </a:ext>
            </a:extLst>
          </p:cNvPr>
          <p:cNvSpPr txBox="1"/>
          <p:nvPr/>
        </p:nvSpPr>
        <p:spPr>
          <a:xfrm>
            <a:off x="1138742" y="2238052"/>
            <a:ext cx="95181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어떠한 수치가 특정 최소 단위를 가지는 이산적 수치로 나타내는 것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4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E26E8B-5683-4837-80E1-6AF3ABA9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1440550"/>
            <a:ext cx="4064000" cy="512994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8031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ADC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(Analog Digital Converter)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7A3409-6867-440C-A8D6-A45BEC2016E4}"/>
              </a:ext>
            </a:extLst>
          </p:cNvPr>
          <p:cNvSpPr txBox="1"/>
          <p:nvPr/>
        </p:nvSpPr>
        <p:spPr>
          <a:xfrm>
            <a:off x="554732" y="1440550"/>
            <a:ext cx="7394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Analog to Digital Converter?</a:t>
            </a:r>
            <a:endParaRPr lang="en-US" altLang="ko-KR" sz="48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7D408-44C9-4CE4-830D-FD463CFFC751}"/>
              </a:ext>
            </a:extLst>
          </p:cNvPr>
          <p:cNvSpPr txBox="1"/>
          <p:nvPr/>
        </p:nvSpPr>
        <p:spPr>
          <a:xfrm>
            <a:off x="554732" y="2623115"/>
            <a:ext cx="6155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 신호를 디지털 신호로 변환하는 전자 회로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266700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센서로 받는 아날로그 신호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우리는 전압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MCU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사용할 수 있도록 함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B4AA9-2811-440A-830B-42C2FE7C8959}"/>
              </a:ext>
            </a:extLst>
          </p:cNvPr>
          <p:cNvSpPr txBox="1"/>
          <p:nvPr/>
        </p:nvSpPr>
        <p:spPr>
          <a:xfrm>
            <a:off x="621493" y="5417450"/>
            <a:ext cx="4826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Sampling: X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축으로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Digitalization</a:t>
            </a:r>
          </a:p>
          <a:p>
            <a:pPr marL="266700" indent="-26670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Quantization: Y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축으로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Digitalization</a:t>
            </a:r>
          </a:p>
        </p:txBody>
      </p:sp>
    </p:spTree>
    <p:extLst>
      <p:ext uri="{BB962C8B-B14F-4D97-AF65-F5344CB8AC3E}">
        <p14:creationId xmlns:p14="http://schemas.microsoft.com/office/powerpoint/2010/main" val="27293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8031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ADC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(Analog Digital Converter)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4899D9-B98C-4C8F-B127-124BD5B07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1440550"/>
            <a:ext cx="4064000" cy="5129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636144" y="1440550"/>
            <a:ext cx="66969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</a:p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신호에서 일정 주기를 두고 특정 시간대에서의 샘플 취하기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Quantization</a:t>
            </a:r>
          </a:p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Sampling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후 신호의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진폭값을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근사함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(ex. 1, 2, 3, 4…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근사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</a:p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Quantization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거쳐서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근사된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진폭값을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표현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(for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컴퓨터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214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8031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ADC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(Analog Digital Converter)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636144" y="1440550"/>
            <a:ext cx="542292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나이키스트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이론</a:t>
            </a:r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어떠한 최대 주파수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갖는 연속신호를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2f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이상의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Sampling rate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샘플링한다면 다시 완벽한 원래의 신호로 복구할 수 있다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 using Fourier Transform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A9122F-B3FA-4841-BE47-641616E35B7B}"/>
              </a:ext>
            </a:extLst>
          </p:cNvPr>
          <p:cNvSpPr/>
          <p:nvPr/>
        </p:nvSpPr>
        <p:spPr>
          <a:xfrm>
            <a:off x="411005" y="5829981"/>
            <a:ext cx="5746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7173C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혁펜하임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샘플링 이론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추천드립니다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https://www.youtube.com/watch?v=FBpCO28FK0o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2" descr="https://github.com/RATS-make-robot/2022-Freshman-MCUseminar/raw/main/assets/2022-07-04-01-28-33.png">
            <a:extLst>
              <a:ext uri="{FF2B5EF4-FFF2-40B4-BE49-F238E27FC236}">
                <a16:creationId xmlns:a16="http://schemas.microsoft.com/office/drawing/2014/main" id="{E8699E18-16A8-4925-B840-5A9BAB55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70" y="1437422"/>
            <a:ext cx="5438124" cy="16279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2022-07-04-01-28-45.png">
            <a:extLst>
              <a:ext uri="{FF2B5EF4-FFF2-40B4-BE49-F238E27FC236}">
                <a16:creationId xmlns:a16="http://schemas.microsoft.com/office/drawing/2014/main" id="{F3A83ABC-8485-445E-AF65-03110D43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70" y="3141295"/>
            <a:ext cx="5438123" cy="16279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2022-07-04-01-28-52.png">
            <a:extLst>
              <a:ext uri="{FF2B5EF4-FFF2-40B4-BE49-F238E27FC236}">
                <a16:creationId xmlns:a16="http://schemas.microsoft.com/office/drawing/2014/main" id="{0F3B117D-27CB-4474-B321-FC1E3A44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70" y="4837522"/>
            <a:ext cx="5438125" cy="16279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90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EA7A3409-6867-440C-A8D6-A45BEC2016E4}"/>
              </a:ext>
            </a:extLst>
          </p:cNvPr>
          <p:cNvSpPr txBox="1"/>
          <p:nvPr/>
        </p:nvSpPr>
        <p:spPr>
          <a:xfrm>
            <a:off x="536976" y="1337717"/>
            <a:ext cx="546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0448" y="4353930"/>
            <a:ext cx="102537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RATS </a:t>
            </a:r>
            <a:r>
              <a:rPr lang="en-US" altLang="ko-KR" sz="2400" b="1" dirty="0" err="1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24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가시면</a:t>
            </a:r>
            <a:endParaRPr lang="en-US" altLang="ko-KR" sz="2400" b="1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자료의 원본격의 </a:t>
            </a:r>
            <a:r>
              <a:rPr lang="en-US" altLang="ko-KR" sz="24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Markdown</a:t>
            </a:r>
            <a:r>
              <a:rPr lang="ko-KR" altLang="en-US" sz="24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문서가 있습니다</a:t>
            </a:r>
            <a:endParaRPr lang="en-US" altLang="ko-KR" sz="2400" b="1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24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상엔 생략한 부분도 있으니</a:t>
            </a:r>
            <a:endParaRPr lang="en-US" altLang="ko-KR" sz="2400" b="1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관심있으면 참고 바랍니다</a:t>
            </a:r>
            <a:endParaRPr lang="en-US" altLang="ko-KR" sz="2400" b="1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F7193-5496-7DE7-E297-74EFC7C3C35A}"/>
              </a:ext>
            </a:extLst>
          </p:cNvPr>
          <p:cNvSpPr txBox="1"/>
          <p:nvPr/>
        </p:nvSpPr>
        <p:spPr>
          <a:xfrm>
            <a:off x="1193871" y="565078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원본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F1BD5F-2275-39D9-604F-6555D2A2DE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529" y="1535997"/>
            <a:ext cx="3508023" cy="35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8031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ADC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(Analog Digital Converter)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8DB78-6AB3-4C17-B289-D18F312BED6A}"/>
              </a:ext>
            </a:extLst>
          </p:cNvPr>
          <p:cNvSpPr txBox="1"/>
          <p:nvPr/>
        </p:nvSpPr>
        <p:spPr>
          <a:xfrm>
            <a:off x="636145" y="1440550"/>
            <a:ext cx="6302538" cy="277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 트레이서의 경우</a:t>
            </a:r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en-US" altLang="ko-KR" sz="11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수광센서에서 값을 읽어올 때 사용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1938" algn="just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 값은 컴퓨터가 연산을 하지 못하므로 디지털 값으로 바꿀 때 사용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61938" algn="just"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analogRead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59691E-24C7-441E-AC88-83480018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730" y="1755112"/>
            <a:ext cx="3400425" cy="4314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0AB293-8171-48CC-8AED-6359323F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466" y="2955432"/>
            <a:ext cx="2986512" cy="31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67487" y="486898"/>
            <a:ext cx="5487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03. ADC Register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96" y="1579506"/>
            <a:ext cx="7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1453349"/>
            <a:ext cx="8951495" cy="48843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19" y="2019248"/>
            <a:ext cx="4635091" cy="38786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54" y="1453349"/>
            <a:ext cx="4553707" cy="455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4" y="456121"/>
            <a:ext cx="6241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03. ADC Register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305" y="1764632"/>
            <a:ext cx="1086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</a:t>
            </a:r>
            <a:r>
              <a:rPr lang="en-US" altLang="ko-KR" sz="3600" b="1" dirty="0">
                <a:solidFill>
                  <a:srgbClr val="0070C0"/>
                </a:solidFill>
              </a:rPr>
              <a:t>ADMUX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40" y="1876927"/>
            <a:ext cx="5860288" cy="41380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63" y="2410963"/>
            <a:ext cx="6222648" cy="328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0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67487" y="486898"/>
            <a:ext cx="5487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03. ADC Register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96" y="1579506"/>
            <a:ext cx="736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1453349"/>
            <a:ext cx="8951495" cy="488431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99F9F2E-CCD8-58E1-E3C5-94C007961C01}"/>
              </a:ext>
            </a:extLst>
          </p:cNvPr>
          <p:cNvSpPr/>
          <p:nvPr/>
        </p:nvSpPr>
        <p:spPr>
          <a:xfrm>
            <a:off x="3770812" y="2155845"/>
            <a:ext cx="1619794" cy="6801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D80414-B6A3-EBFB-8052-80D898544F09}"/>
              </a:ext>
            </a:extLst>
          </p:cNvPr>
          <p:cNvCxnSpPr/>
          <p:nvPr/>
        </p:nvCxnSpPr>
        <p:spPr>
          <a:xfrm rot="5400000">
            <a:off x="3583253" y="3147823"/>
            <a:ext cx="1629153" cy="1010195"/>
          </a:xfrm>
          <a:prstGeom prst="bentConnector3">
            <a:avLst>
              <a:gd name="adj1" fmla="val 9436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5255D00F-D854-B25A-935B-8103FF966ED3}"/>
              </a:ext>
            </a:extLst>
          </p:cNvPr>
          <p:cNvSpPr/>
          <p:nvPr/>
        </p:nvSpPr>
        <p:spPr>
          <a:xfrm>
            <a:off x="2020389" y="4389581"/>
            <a:ext cx="2132606" cy="2180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116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4" y="456121"/>
            <a:ext cx="5664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ADC Register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6063" y="1841116"/>
            <a:ext cx="5358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4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ADCSRA</a:t>
            </a:r>
            <a:endParaRPr lang="ko-KR" altLang="en-US" sz="40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46" y="1559897"/>
            <a:ext cx="6081287" cy="45723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05" y="2830221"/>
            <a:ext cx="5829805" cy="27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4" y="456121"/>
            <a:ext cx="5969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03. 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ADC Register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8147" y="1828800"/>
            <a:ext cx="429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endParaRPr lang="ko-KR" altLang="en-US" sz="36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7" y="1565712"/>
            <a:ext cx="6317527" cy="5043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16" y="1148618"/>
            <a:ext cx="6641432" cy="55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4" y="456121"/>
            <a:ext cx="5969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03. 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ADC Register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600" spc="-300" dirty="0">
              <a:solidFill>
                <a:srgbClr val="51515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70" y="1429924"/>
            <a:ext cx="5590201" cy="49529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8" y="1429924"/>
            <a:ext cx="6222648" cy="32886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60" y="1429924"/>
            <a:ext cx="5873018" cy="4415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41" y="1375366"/>
            <a:ext cx="5974648" cy="45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A27EDF-850C-4513-AFB6-048C56BA2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6B7C96-FB94-4CF8-B3D6-91F546284164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6B03E-62B5-48DB-849C-9FA603218949}"/>
              </a:ext>
            </a:extLst>
          </p:cNvPr>
          <p:cNvSpPr txBox="1"/>
          <p:nvPr/>
        </p:nvSpPr>
        <p:spPr>
          <a:xfrm>
            <a:off x="3008075" y="2967335"/>
            <a:ext cx="6175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Polling/Interrupt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0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3882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04. Polling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9140" y="1665380"/>
            <a:ext cx="78612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Event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있는지 계속해서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Monitoring</a:t>
            </a: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Event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없으면 쓸데없이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초인종이 고장 났다고 가정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치킨을 시켰고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배달부가 내 연락처가 없다면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/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배달부가 왔는지 주기적으로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</a:t>
            </a: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642" y="2059656"/>
            <a:ext cx="3273498" cy="30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5141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04. INTERRUPT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4548" y="1595021"/>
            <a:ext cx="73684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Event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발생했을 때 프로그램내의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해당 함수가 실행되게 하는 것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INTERRUPT</a:t>
            </a:r>
            <a:r>
              <a:rPr lang="ko-KR" altLang="en-US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 순서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Ioop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실행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발생 후 인터럽트 함수로 이동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 함수 실행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(ISR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ISR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종료 후 복귀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Ioop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계속 실행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0" y="1841116"/>
            <a:ext cx="3434603" cy="3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BCE0F9-B62D-41D1-9C3D-6C37A195C601}"/>
              </a:ext>
            </a:extLst>
          </p:cNvPr>
          <p:cNvSpPr/>
          <p:nvPr/>
        </p:nvSpPr>
        <p:spPr>
          <a:xfrm>
            <a:off x="1278428" y="1612613"/>
            <a:ext cx="1063639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D0ED8D-1C3F-4B76-B6FF-1869B8B059AE}"/>
              </a:ext>
            </a:extLst>
          </p:cNvPr>
          <p:cNvSpPr/>
          <p:nvPr/>
        </p:nvSpPr>
        <p:spPr>
          <a:xfrm>
            <a:off x="2688128" y="1612613"/>
            <a:ext cx="7503276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203B9-2D11-4293-8C35-BA59CF0C7521}"/>
              </a:ext>
            </a:extLst>
          </p:cNvPr>
          <p:cNvSpPr txBox="1"/>
          <p:nvPr/>
        </p:nvSpPr>
        <p:spPr>
          <a:xfrm>
            <a:off x="1289200" y="1566576"/>
            <a:ext cx="111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B8A6A-AE82-4D53-9AFD-142A1D9A371C}"/>
              </a:ext>
            </a:extLst>
          </p:cNvPr>
          <p:cNvSpPr txBox="1"/>
          <p:nvPr/>
        </p:nvSpPr>
        <p:spPr>
          <a:xfrm>
            <a:off x="2945222" y="1617906"/>
            <a:ext cx="155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MCU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6421ED-1D8D-4C9D-A465-6A846EED548C}"/>
              </a:ext>
            </a:extLst>
          </p:cNvPr>
          <p:cNvSpPr/>
          <p:nvPr/>
        </p:nvSpPr>
        <p:spPr>
          <a:xfrm>
            <a:off x="1278428" y="2366858"/>
            <a:ext cx="1063639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4A9E8C-6D9B-47FB-A17E-7ECAED444675}"/>
              </a:ext>
            </a:extLst>
          </p:cNvPr>
          <p:cNvSpPr/>
          <p:nvPr/>
        </p:nvSpPr>
        <p:spPr>
          <a:xfrm>
            <a:off x="2688128" y="2366858"/>
            <a:ext cx="7503276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FEC2C1-CF09-4B75-98FF-E025373BB552}"/>
              </a:ext>
            </a:extLst>
          </p:cNvPr>
          <p:cNvSpPr txBox="1"/>
          <p:nvPr/>
        </p:nvSpPr>
        <p:spPr>
          <a:xfrm>
            <a:off x="1289200" y="2353927"/>
            <a:ext cx="1052867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02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34E02-6BBE-4117-AC8C-83CFA4CB39B0}"/>
              </a:ext>
            </a:extLst>
          </p:cNvPr>
          <p:cNvSpPr txBox="1"/>
          <p:nvPr/>
        </p:nvSpPr>
        <p:spPr>
          <a:xfrm>
            <a:off x="2945222" y="2359514"/>
            <a:ext cx="189419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GPIO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CE7409-4FE6-4A8C-90CA-0A26BED4203C}"/>
              </a:ext>
            </a:extLst>
          </p:cNvPr>
          <p:cNvSpPr/>
          <p:nvPr/>
        </p:nvSpPr>
        <p:spPr>
          <a:xfrm>
            <a:off x="1278428" y="3121095"/>
            <a:ext cx="1063639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48752F-1E66-4EFA-A962-9D2ED6A67443}"/>
              </a:ext>
            </a:extLst>
          </p:cNvPr>
          <p:cNvSpPr/>
          <p:nvPr/>
        </p:nvSpPr>
        <p:spPr>
          <a:xfrm>
            <a:off x="2688128" y="3121095"/>
            <a:ext cx="7503276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02D8B1-2D46-4C9F-BB1D-C99121B67F3F}"/>
              </a:ext>
            </a:extLst>
          </p:cNvPr>
          <p:cNvSpPr txBox="1"/>
          <p:nvPr/>
        </p:nvSpPr>
        <p:spPr>
          <a:xfrm>
            <a:off x="2945223" y="3139630"/>
            <a:ext cx="176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ADC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AD8C67-A6E3-4471-A47B-B797C6EA0286}"/>
              </a:ext>
            </a:extLst>
          </p:cNvPr>
          <p:cNvSpPr/>
          <p:nvPr/>
        </p:nvSpPr>
        <p:spPr>
          <a:xfrm>
            <a:off x="1289200" y="3909703"/>
            <a:ext cx="1063639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AAF714-2F00-4BCE-B513-EFBEC0F00CC9}"/>
              </a:ext>
            </a:extLst>
          </p:cNvPr>
          <p:cNvSpPr/>
          <p:nvPr/>
        </p:nvSpPr>
        <p:spPr>
          <a:xfrm>
            <a:off x="2698900" y="3909703"/>
            <a:ext cx="7503276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6216B2-9E76-4230-9583-F71D6C1C3287}"/>
              </a:ext>
            </a:extLst>
          </p:cNvPr>
          <p:cNvSpPr txBox="1"/>
          <p:nvPr/>
        </p:nvSpPr>
        <p:spPr>
          <a:xfrm>
            <a:off x="2955994" y="3914999"/>
            <a:ext cx="320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Polling/Interrupt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174437-52CB-4F39-B594-5630F6917E61}"/>
              </a:ext>
            </a:extLst>
          </p:cNvPr>
          <p:cNvSpPr/>
          <p:nvPr/>
        </p:nvSpPr>
        <p:spPr>
          <a:xfrm>
            <a:off x="1289200" y="4663948"/>
            <a:ext cx="1063639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27FD5C-4BEF-4CBB-8BF5-45D1FB6E057E}"/>
              </a:ext>
            </a:extLst>
          </p:cNvPr>
          <p:cNvSpPr/>
          <p:nvPr/>
        </p:nvSpPr>
        <p:spPr>
          <a:xfrm>
            <a:off x="2698900" y="4663948"/>
            <a:ext cx="7503276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B04F36-962C-4D05-934F-0657780BF318}"/>
              </a:ext>
            </a:extLst>
          </p:cNvPr>
          <p:cNvSpPr txBox="1"/>
          <p:nvPr/>
        </p:nvSpPr>
        <p:spPr>
          <a:xfrm>
            <a:off x="1348084" y="4659644"/>
            <a:ext cx="100475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05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4CBDAA-707A-45B4-A2C7-050E92F2CB3A}"/>
              </a:ext>
            </a:extLst>
          </p:cNvPr>
          <p:cNvSpPr txBox="1"/>
          <p:nvPr/>
        </p:nvSpPr>
        <p:spPr>
          <a:xfrm>
            <a:off x="2955994" y="4673856"/>
            <a:ext cx="262529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TIM/PWM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927469-1A3D-469F-A932-92BFA49CC008}"/>
              </a:ext>
            </a:extLst>
          </p:cNvPr>
          <p:cNvSpPr/>
          <p:nvPr/>
        </p:nvSpPr>
        <p:spPr>
          <a:xfrm>
            <a:off x="1289200" y="5418185"/>
            <a:ext cx="1063639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632C3-0210-4C11-967B-8470FE1D59AA}"/>
              </a:ext>
            </a:extLst>
          </p:cNvPr>
          <p:cNvSpPr/>
          <p:nvPr/>
        </p:nvSpPr>
        <p:spPr>
          <a:xfrm>
            <a:off x="2698900" y="5418185"/>
            <a:ext cx="7503276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2AD34-8EF2-41E2-A0BC-E5D9D1128E4F}"/>
              </a:ext>
            </a:extLst>
          </p:cNvPr>
          <p:cNvSpPr txBox="1"/>
          <p:nvPr/>
        </p:nvSpPr>
        <p:spPr>
          <a:xfrm>
            <a:off x="1348085" y="5387996"/>
            <a:ext cx="99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06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2FCD22-9872-4D41-A38C-61DBBBB9F5A5}"/>
              </a:ext>
            </a:extLst>
          </p:cNvPr>
          <p:cNvSpPr txBox="1"/>
          <p:nvPr/>
        </p:nvSpPr>
        <p:spPr>
          <a:xfrm>
            <a:off x="2960651" y="5412897"/>
            <a:ext cx="561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UART/SPI/I2C 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DF4C29-AC4A-4D6F-B27F-C560728EAAE6}"/>
              </a:ext>
            </a:extLst>
          </p:cNvPr>
          <p:cNvSpPr txBox="1"/>
          <p:nvPr/>
        </p:nvSpPr>
        <p:spPr>
          <a:xfrm>
            <a:off x="1193871" y="565078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424E56-BCA9-4A5D-8A0E-E52B27869744}"/>
              </a:ext>
            </a:extLst>
          </p:cNvPr>
          <p:cNvSpPr txBox="1"/>
          <p:nvPr/>
        </p:nvSpPr>
        <p:spPr>
          <a:xfrm>
            <a:off x="1294585" y="3086678"/>
            <a:ext cx="1052867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03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DF76AF-2C30-43A5-A9FA-769AB469D46C}"/>
              </a:ext>
            </a:extLst>
          </p:cNvPr>
          <p:cNvSpPr txBox="1"/>
          <p:nvPr/>
        </p:nvSpPr>
        <p:spPr>
          <a:xfrm>
            <a:off x="1289200" y="3853846"/>
            <a:ext cx="1052867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04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0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112513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만약 동시에 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Interrupt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발생한다면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358" y="1841116"/>
            <a:ext cx="619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 </a:t>
            </a:r>
            <a:r>
              <a:rPr lang="ko-KR" altLang="en-US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 순위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존재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2" y="1409086"/>
            <a:ext cx="5890770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112513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04. 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External Interrupt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358" y="1841116"/>
            <a:ext cx="1065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신호에 따라 인터럽트가 발생하는 것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7" y="1148618"/>
            <a:ext cx="6294665" cy="51820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51" y="2193240"/>
            <a:ext cx="5890770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1125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04. Internal Interrupt</a:t>
            </a:r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642" y="1841116"/>
            <a:ext cx="1090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인터럽트와 </a:t>
            </a:r>
            <a:r>
              <a:rPr lang="en-US" altLang="ko-KR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PCINTn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제외하고는 내부 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           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67" y="1287118"/>
            <a:ext cx="5867908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7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A27EDF-850C-4513-AFB6-048C56BA2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6B7C96-FB94-4CF8-B3D6-91F546284164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6B03E-62B5-48DB-849C-9FA603218949}"/>
              </a:ext>
            </a:extLst>
          </p:cNvPr>
          <p:cNvSpPr txBox="1"/>
          <p:nvPr/>
        </p:nvSpPr>
        <p:spPr>
          <a:xfrm>
            <a:off x="3691142" y="2967335"/>
            <a:ext cx="4809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TIM/PWM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4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3217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PWM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636145" y="1440550"/>
            <a:ext cx="6302538" cy="424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Pulse Width Modulation</a:t>
            </a:r>
            <a:b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펄스</a:t>
            </a:r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 변조</a:t>
            </a:r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신호를 아날로그 신호처럼 흉내내는 것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신호는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(0/1)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가능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우리는 아날로그 속 세상에서 살아가고 있음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신호의 </a:t>
            </a:r>
            <a:r>
              <a:rPr lang="en-US" altLang="ko-KR" sz="2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비율을 조절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 함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비율을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Duty Cycle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 표현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https://blog.kakaocdn.net/dn/bQ9xva/btqugDCG2Wn/xcTgxiq8YRXrKC4MQFrDK0/img.gif">
            <a:extLst>
              <a:ext uri="{FF2B5EF4-FFF2-40B4-BE49-F238E27FC236}">
                <a16:creationId xmlns:a16="http://schemas.microsoft.com/office/drawing/2014/main" id="{57BC8AC4-2623-4670-97F3-C510ECED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26" y="1440550"/>
            <a:ext cx="4588421" cy="50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9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3217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PWM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636145" y="1440550"/>
            <a:ext cx="630253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 트레이서의 경우</a:t>
            </a:r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en-US" altLang="ko-KR" sz="11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모터드라이버 속도 조절할 때 사용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밝기도 제어 가능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But,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밝기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속도는 어떻게 조절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LED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입력되는 전압을 조절해야 함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9388" indent="-179388" algn="just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아두이노에는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DAC(Digital Analog Converter)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없으므로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PWM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통해 </a:t>
            </a:r>
            <a:r>
              <a:rPr lang="ko-KR" altLang="en-US" sz="2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전압값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조절을 유사하게 수행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수 있음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(Like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전등 스위치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	</a:t>
            </a:r>
          </a:p>
          <a:p>
            <a:pPr marL="179388" indent="-179388" algn="just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실제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전압값이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바뀌는 게 아님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179388" indent="-179388" algn="just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9388" indent="-179388" algn="just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TIM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응용하면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PWM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가능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!!!</a:t>
            </a:r>
          </a:p>
        </p:txBody>
      </p:sp>
      <p:pic>
        <p:nvPicPr>
          <p:cNvPr id="3074" name="Picture 2" descr="https://blog.kakaocdn.net/dn/bQ9xva/btqugDCG2Wn/xcTgxiq8YRXrKC4MQFrDK0/img.gif">
            <a:extLst>
              <a:ext uri="{FF2B5EF4-FFF2-40B4-BE49-F238E27FC236}">
                <a16:creationId xmlns:a16="http://schemas.microsoft.com/office/drawing/2014/main" id="{57BC8AC4-2623-4670-97F3-C510ECED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26" y="1440550"/>
            <a:ext cx="4588421" cy="50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31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3217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PWM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636145" y="1315880"/>
            <a:ext cx="673711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 트레이서의 경우</a:t>
            </a:r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endParaRPr lang="en-US" altLang="ko-KR" sz="28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주어진 시간동안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시간의 비율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(Duty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출력을 제어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아두이노는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디지털 핀에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analogwrite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(pin, value)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 사용하여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PWM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Duty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비를 나타내는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0~255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정수값을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 → 모터의 속도를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1/255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조절하는 방법 사용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전압이 바뀌는 것은 아니지만 처리 속도가 느린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DMM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등에서는 실제로 전압이 바뀌는 것처럼 계측됨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6" descr="https://blog.kakaocdn.net/dn/laKqB/btqufxCYlYt/Kectsp7Dxz9Ek51fBfPMJ1/img.gif">
            <a:extLst>
              <a:ext uri="{FF2B5EF4-FFF2-40B4-BE49-F238E27FC236}">
                <a16:creationId xmlns:a16="http://schemas.microsoft.com/office/drawing/2014/main" id="{D486ADB5-889E-45BB-BF82-8978C03451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257" y="1820335"/>
            <a:ext cx="2467087" cy="173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2D4A0A9-30FE-4E6E-A313-CD1924E6FD13}"/>
              </a:ext>
            </a:extLst>
          </p:cNvPr>
          <p:cNvSpPr/>
          <p:nvPr/>
        </p:nvSpPr>
        <p:spPr>
          <a:xfrm>
            <a:off x="7698191" y="4159775"/>
            <a:ext cx="38576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255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5V (5V*255/255)</a:t>
            </a:r>
          </a:p>
          <a:p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127 : 2.5V(5V*127/255)</a:t>
            </a:r>
          </a:p>
          <a:p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: 0V(5V*0/255)</a:t>
            </a:r>
          </a:p>
        </p:txBody>
      </p:sp>
    </p:spTree>
    <p:extLst>
      <p:ext uri="{BB962C8B-B14F-4D97-AF65-F5344CB8AC3E}">
        <p14:creationId xmlns:p14="http://schemas.microsoft.com/office/powerpoint/2010/main" val="18217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3217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PWM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819653" y="1561095"/>
            <a:ext cx="63025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만드는 법</a:t>
            </a:r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TIM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일정시간마다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기능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4625" indent="-174625"/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PWM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은 일정시간 동안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LOW,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 후 일정시간동안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HIGH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 이것을 반복함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: </a:t>
            </a:r>
            <a:r>
              <a:rPr lang="ko-KR" altLang="en-US" sz="2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디지털 신호</a:t>
            </a:r>
            <a:endParaRPr lang="en-US" altLang="ko-KR" sz="2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 그렇다면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타이머란 무엇일까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?</a:t>
            </a:r>
          </a:p>
        </p:txBody>
      </p:sp>
      <p:pic>
        <p:nvPicPr>
          <p:cNvPr id="4098" name="Picture 2" descr="https://github.com/RATS-make-robot/2022-Freshman-MCUseminar/raw/main/assets/2022-06-26-01-42-13.png">
            <a:extLst>
              <a:ext uri="{FF2B5EF4-FFF2-40B4-BE49-F238E27FC236}">
                <a16:creationId xmlns:a16="http://schemas.microsoft.com/office/drawing/2014/main" id="{BAB432D6-4FF7-440D-AEFF-8578B7313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04847" y="1440550"/>
            <a:ext cx="4361522" cy="48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blog.kakaocdn.net/dn/laKqB/btqufxCYlYt/Kectsp7Dxz9Ek51fBfPMJ1/img.gif">
            <a:extLst>
              <a:ext uri="{FF2B5EF4-FFF2-40B4-BE49-F238E27FC236}">
                <a16:creationId xmlns:a16="http://schemas.microsoft.com/office/drawing/2014/main" id="{5A4737EA-DF9E-455F-AC0B-68D00C6329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58" y="4607077"/>
            <a:ext cx="2467087" cy="173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12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6947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TIMER / Counter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968673" y="1806310"/>
            <a:ext cx="63025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MCU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클럭을 세는 장치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내부 클럭을 세어 일정 시간 동안 펄스를 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만들어내거나 일정 시간 뒤에 인터럽트 발생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주기마다 원하는 행위 수행 가능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- 328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8bit TIM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16bit TIM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있음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실습에는 </a:t>
            </a:r>
            <a:r>
              <a:rPr lang="en-US" altLang="ko-KR" sz="2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8bit TIM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82" y="1393794"/>
            <a:ext cx="4563122" cy="51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6947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TIMER / Counter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812863" y="1868453"/>
            <a:ext cx="63025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Clock</a:t>
            </a: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시간 간격으로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주어짐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- 8bit TIM : 0~255</a:t>
            </a: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16bit TIM: 0~65536</a:t>
            </a: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Counter</a:t>
            </a: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클럭을 세는 장치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78" y="3232180"/>
            <a:ext cx="5743134" cy="21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0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A27EDF-850C-4513-AFB6-048C56BA2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6B7C96-FB94-4CF8-B3D6-91F546284164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6B03E-62B5-48DB-849C-9FA603218949}"/>
              </a:ext>
            </a:extLst>
          </p:cNvPr>
          <p:cNvSpPr txBox="1"/>
          <p:nvPr/>
        </p:nvSpPr>
        <p:spPr>
          <a:xfrm>
            <a:off x="4581803" y="2967335"/>
            <a:ext cx="302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MCU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24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515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TIMER </a:t>
            </a: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923781" y="1548856"/>
            <a:ext cx="63025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모드</a:t>
            </a:r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TCNTn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0xFF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넘어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OVF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나면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INT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발생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TCNTn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최초 값을 설정해 주기 조절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86" y="4080102"/>
            <a:ext cx="7506350" cy="18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8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5152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TIMER </a:t>
            </a: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923780" y="1648667"/>
            <a:ext cx="79413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CTC 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</a:t>
            </a:r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OCRnA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Target value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설정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OCRnA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보다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TCNTn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커지면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OVR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발생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Interrupt</a:t>
            </a:r>
          </a:p>
          <a:p>
            <a:pPr marL="342900" indent="-342900">
              <a:buFontTx/>
              <a:buChar char="-"/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OCRnA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주기 조절 가능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64" y="4669654"/>
            <a:ext cx="7445385" cy="13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6947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TIMER / Counter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D4155-E0D2-44D6-9F57-9B09149FEDC6}"/>
              </a:ext>
            </a:extLst>
          </p:cNvPr>
          <p:cNvSpPr txBox="1"/>
          <p:nvPr/>
        </p:nvSpPr>
        <p:spPr>
          <a:xfrm>
            <a:off x="968673" y="1806310"/>
            <a:ext cx="6302538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TIMER – </a:t>
            </a:r>
            <a:r>
              <a:rPr lang="en-US" altLang="ko-KR" sz="32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Prescaler</a:t>
            </a:r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2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분주비</a:t>
            </a:r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클럭을 쪼개는 장치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분주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클럭이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16MHz / </a:t>
            </a: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256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prescaler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→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16MHz /256 = 62500Hz</a:t>
            </a: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</a:t>
            </a:r>
          </a:p>
          <a:p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</a:t>
            </a:r>
            <a:r>
              <a:rPr lang="ko-KR" altLang="en-US" sz="22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일반모드</a:t>
            </a:r>
            <a:endParaRPr lang="en-US" altLang="ko-KR" sz="2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62500Hz(16us) x 256(8 bit)</a:t>
            </a:r>
          </a:p>
          <a:p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= 4.096ms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마다 인터럽트 발생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3" y="1611715"/>
            <a:ext cx="5719482" cy="48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8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A27EDF-850C-4513-AFB6-048C56BA2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6B7C96-FB94-4CF8-B3D6-91F546284164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6B03E-62B5-48DB-849C-9FA603218949}"/>
              </a:ext>
            </a:extLst>
          </p:cNvPr>
          <p:cNvSpPr txBox="1"/>
          <p:nvPr/>
        </p:nvSpPr>
        <p:spPr>
          <a:xfrm>
            <a:off x="3131569" y="2967335"/>
            <a:ext cx="5928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06. UART/SPI/I2C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1125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06. 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018" y="1776948"/>
            <a:ext cx="1090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ko-KR" altLang="en-US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직렬</a:t>
            </a:r>
            <a:r>
              <a:rPr lang="en-US" altLang="ko-KR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(serial)</a:t>
            </a:r>
            <a:r>
              <a:rPr lang="ko-KR" altLang="en-US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입출력 핀을 통해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                                비트를 한 번에 전송하는 방법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 algn="ctr">
              <a:buFontTx/>
              <a:buChar char="-"/>
            </a:pP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 algn="ctr">
              <a:buFontTx/>
              <a:buChar char="-"/>
            </a:pPr>
            <a:r>
              <a:rPr lang="ko-KR" altLang="en-US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병렬</a:t>
            </a:r>
            <a:r>
              <a:rPr lang="en-US" altLang="ko-KR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(Parallel)</a:t>
            </a:r>
            <a:r>
              <a:rPr lang="ko-KR" altLang="en-US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비트의 데이터를 전송하기 위해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입출력 핀을 사용하는 방법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37" y="625401"/>
            <a:ext cx="4481485" cy="361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39" y="2936939"/>
            <a:ext cx="5523591" cy="36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1125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06. UART</a:t>
            </a:r>
            <a:endParaRPr lang="ko-KR" altLang="en-US" sz="4800" b="1" spc="-300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018" y="1841116"/>
            <a:ext cx="10908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직렬 방식으로 전환하여 데이터를 전송하는 방법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비동기식</a:t>
            </a:r>
            <a:r>
              <a:rPr lang="ko-KR" altLang="en-US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클락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송신 측 핀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TX</a:t>
            </a:r>
          </a:p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수신 측 핀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RX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RX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TX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교차해서 연결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송신과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수신 속도 맞추기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13" y="1559612"/>
            <a:ext cx="8208437" cy="17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1125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3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06. UART</a:t>
            </a:r>
            <a:endParaRPr lang="ko-KR" altLang="en-US" sz="4800" b="1" spc="-300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642" y="1841116"/>
            <a:ext cx="1090863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Baud rate</a:t>
            </a:r>
          </a:p>
          <a:p>
            <a:endParaRPr lang="en-US" altLang="ko-KR" sz="36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초당 보내는 데이터 수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1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초당 얼마나 많은 데이터를 보내냐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indent="-457200">
              <a:buFontTx/>
              <a:buChar char="-"/>
            </a:pP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ore-KR" sz="2400" dirty="0">
                <a:solidFill>
                  <a:srgbClr val="0070C0"/>
                </a:solidFill>
              </a:rPr>
              <a:t>           </a:t>
            </a:r>
            <a:r>
              <a:rPr lang="en-US" altLang="ko-Kore-KR" sz="2400" dirty="0" err="1">
                <a:solidFill>
                  <a:srgbClr val="0070C0"/>
                </a:solidFill>
              </a:rPr>
              <a:t>Baudrate</a:t>
            </a:r>
            <a:r>
              <a:rPr lang="en-US" altLang="ko-Kore-KR" sz="2400" dirty="0">
                <a:solidFill>
                  <a:srgbClr val="0070C0"/>
                </a:solidFill>
              </a:rPr>
              <a:t> 9600 set</a:t>
            </a:r>
            <a:endParaRPr lang="ko-Kore-KR" altLang="en-US" sz="2400" dirty="0">
              <a:solidFill>
                <a:srgbClr val="0070C0"/>
              </a:solidFill>
            </a:endParaRPr>
          </a:p>
          <a:p>
            <a:pPr marL="457200" indent="-457200">
              <a:buFontTx/>
              <a:buChar char="-"/>
            </a:pP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       </a:t>
            </a:r>
          </a:p>
          <a:p>
            <a:r>
              <a:rPr lang="ko-KR" altLang="en-US" sz="2400" dirty="0">
                <a:solidFill>
                  <a:srgbClr val="0070C0"/>
                </a:solidFill>
              </a:rPr>
              <a:t>           </a:t>
            </a:r>
            <a:r>
              <a:rPr lang="en-US" altLang="ko-Kore-KR" sz="2400" dirty="0">
                <a:solidFill>
                  <a:srgbClr val="0070C0"/>
                </a:solidFill>
              </a:rPr>
              <a:t>UART</a:t>
            </a:r>
            <a:r>
              <a:rPr lang="ko-KR" altLang="en-US" sz="2400" dirty="0">
                <a:solidFill>
                  <a:srgbClr val="0070C0"/>
                </a:solidFill>
              </a:rPr>
              <a:t> 전송</a:t>
            </a:r>
            <a:endParaRPr lang="ko-Kore-KR" altLang="en-US" sz="2400" dirty="0">
              <a:solidFill>
                <a:srgbClr val="0070C0"/>
              </a:solidFill>
            </a:endParaRPr>
          </a:p>
          <a:p>
            <a:endParaRPr lang="en-US" altLang="ko-KR" sz="36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128170-B341-2B33-7F99-33AACB73F336}"/>
              </a:ext>
            </a:extLst>
          </p:cNvPr>
          <p:cNvGrpSpPr/>
          <p:nvPr/>
        </p:nvGrpSpPr>
        <p:grpSpPr>
          <a:xfrm>
            <a:off x="4751650" y="3676490"/>
            <a:ext cx="3721100" cy="2194432"/>
            <a:chOff x="4632946" y="584200"/>
            <a:chExt cx="3721100" cy="21944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7AA790-8B34-9260-4EEA-B34257CA5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1475"/>
            <a:stretch/>
          </p:blipFill>
          <p:spPr>
            <a:xfrm>
              <a:off x="4632946" y="584200"/>
              <a:ext cx="3721100" cy="162297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C2E8BF-73CB-004D-05E7-32EDE2167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104" b="45463"/>
            <a:stretch/>
          </p:blipFill>
          <p:spPr>
            <a:xfrm>
              <a:off x="4632946" y="2207172"/>
              <a:ext cx="3721100" cy="25224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B685F9A-1E0E-6E3A-EACC-B0CC5F276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567"/>
            <a:stretch/>
          </p:blipFill>
          <p:spPr>
            <a:xfrm>
              <a:off x="4632946" y="2526384"/>
              <a:ext cx="3721100" cy="252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839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1125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06. SPI</a:t>
            </a:r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642" y="1593619"/>
            <a:ext cx="110573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동기식 시리얼 통신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클락 신호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</a:p>
          <a:p>
            <a:pPr marL="571500" indent="-571500">
              <a:buFontTx/>
              <a:buChar char="-"/>
            </a:pP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- 4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선으로 이루어짐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MOSI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마스터 출력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MISO: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마스터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SCK :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전송 타이밍 동기화를 위한 클락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SS: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셀렉트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Tx/>
              <a:buChar char="-"/>
            </a:pP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828" y="1449619"/>
            <a:ext cx="4238717" cy="32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1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431655" y="456121"/>
            <a:ext cx="1125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06. I2C</a:t>
            </a:r>
            <a:endParaRPr lang="ko-KR" altLang="en-US" sz="3600" spc="-300" dirty="0">
              <a:solidFill>
                <a:srgbClr val="51515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5642" y="1620253"/>
            <a:ext cx="110573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동기식 시리얼 통신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클락 신호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</a:p>
          <a:p>
            <a:pPr marL="571500" indent="-571500">
              <a:buFontTx/>
              <a:buChar char="-"/>
            </a:pP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마스터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(Master)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(Slave)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존재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Tx/>
              <a:buChar char="-"/>
            </a:pP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선으로 이루어짐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SDA: Data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송수신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SCK: Clock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33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D3A749-011D-44E4-B820-4EC9DCB989F9}"/>
              </a:ext>
            </a:extLst>
          </p:cNvPr>
          <p:cNvSpPr/>
          <p:nvPr/>
        </p:nvSpPr>
        <p:spPr>
          <a:xfrm>
            <a:off x="2915728" y="2363635"/>
            <a:ext cx="6288657" cy="2001329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3682358" y="2790012"/>
            <a:ext cx="4755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3A536-CEA9-4E0C-A7FD-E38DF99A85E7}"/>
              </a:ext>
            </a:extLst>
          </p:cNvPr>
          <p:cNvSpPr txBox="1"/>
          <p:nvPr/>
        </p:nvSpPr>
        <p:spPr>
          <a:xfrm>
            <a:off x="5548515" y="4530475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전자공학과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학번 최윤정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53D9B-A873-445A-B973-F47C2D9295D7}"/>
              </a:ext>
            </a:extLst>
          </p:cNvPr>
          <p:cNvSpPr txBox="1"/>
          <p:nvPr/>
        </p:nvSpPr>
        <p:spPr>
          <a:xfrm>
            <a:off x="2802672" y="1861391"/>
            <a:ext cx="401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RATS SUMMER VACATION 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365135" y="392550"/>
            <a:ext cx="3028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MCU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94D11D-4C76-4F8E-92BE-5BC03AD74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4" t="3142" r="32205" b="12455"/>
          <a:stretch/>
        </p:blipFill>
        <p:spPr>
          <a:xfrm>
            <a:off x="7886700" y="2947637"/>
            <a:ext cx="3708034" cy="338157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A7A3409-6867-440C-A8D6-A45BEC2016E4}"/>
              </a:ext>
            </a:extLst>
          </p:cNvPr>
          <p:cNvSpPr txBox="1"/>
          <p:nvPr/>
        </p:nvSpPr>
        <p:spPr>
          <a:xfrm>
            <a:off x="554732" y="1364350"/>
            <a:ext cx="8632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MCU = </a:t>
            </a:r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Microcontroller Unit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마이크로프로세서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외부장치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[EPROM, ADC, SRAM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2D4B28-5481-46E7-A717-E7AE27F0FBE8}"/>
              </a:ext>
            </a:extLst>
          </p:cNvPr>
          <p:cNvSpPr txBox="1"/>
          <p:nvPr/>
        </p:nvSpPr>
        <p:spPr>
          <a:xfrm>
            <a:off x="808343" y="4502504"/>
            <a:ext cx="6489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“Arduino</a:t>
            </a:r>
            <a:r>
              <a:rPr lang="ko-KR" altLang="en-US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Uno/Nano</a:t>
            </a:r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內</a:t>
            </a:r>
            <a:r>
              <a:rPr lang="ko-KR" altLang="en-US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ATmega328”</a:t>
            </a:r>
            <a:endParaRPr lang="ko-KR" altLang="en-US" sz="28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A4B5DE-5053-4825-A670-C3C3E90D1E63}"/>
              </a:ext>
            </a:extLst>
          </p:cNvPr>
          <p:cNvSpPr txBox="1"/>
          <p:nvPr/>
        </p:nvSpPr>
        <p:spPr>
          <a:xfrm>
            <a:off x="985973" y="2947637"/>
            <a:ext cx="45865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0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레지스터</a:t>
            </a:r>
            <a:endParaRPr lang="en-US" altLang="ko-KR" sz="2000" b="1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기능을 사용하기 위한 일종의 스위치</a:t>
            </a:r>
            <a:endParaRPr lang="en-US" altLang="ko-KR" sz="2000" b="1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레지스터를 통해 </a:t>
            </a:r>
            <a:r>
              <a:rPr lang="en-US" altLang="ko-KR" sz="20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HW</a:t>
            </a:r>
            <a:r>
              <a:rPr lang="ko-KR" altLang="en-US" sz="2000" b="1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82527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A27EDF-850C-4513-AFB6-048C56BA2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6B7C96-FB94-4CF8-B3D6-91F546284164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6B03E-62B5-48DB-849C-9FA603218949}"/>
              </a:ext>
            </a:extLst>
          </p:cNvPr>
          <p:cNvSpPr txBox="1"/>
          <p:nvPr/>
        </p:nvSpPr>
        <p:spPr>
          <a:xfrm>
            <a:off x="4551346" y="2967335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GPIO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94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936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GPIO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(General Purpose Input/Output)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7A3409-6867-440C-A8D6-A45BEC2016E4}"/>
              </a:ext>
            </a:extLst>
          </p:cNvPr>
          <p:cNvSpPr txBox="1"/>
          <p:nvPr/>
        </p:nvSpPr>
        <p:spPr>
          <a:xfrm>
            <a:off x="554732" y="1440550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입출력장치</a:t>
            </a:r>
            <a:endParaRPr lang="en-US" altLang="ko-KR" sz="4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0A6471-C903-450F-A4C1-5BE1D5940284}"/>
              </a:ext>
            </a:extLst>
          </p:cNvPr>
          <p:cNvGrpSpPr/>
          <p:nvPr/>
        </p:nvGrpSpPr>
        <p:grpSpPr>
          <a:xfrm>
            <a:off x="3914414" y="1732937"/>
            <a:ext cx="7820386" cy="4262838"/>
            <a:chOff x="2959100" y="1617837"/>
            <a:chExt cx="8510254" cy="4847613"/>
          </a:xfrm>
        </p:grpSpPr>
        <p:pic>
          <p:nvPicPr>
            <p:cNvPr id="1026" name="Picture 2" descr="https://github.com/RATS-make-robot/2022-Freshman-MCUseminar/raw/main/assets/2022-06-26-00-45-46.png">
              <a:extLst>
                <a:ext uri="{FF2B5EF4-FFF2-40B4-BE49-F238E27FC236}">
                  <a16:creationId xmlns:a16="http://schemas.microsoft.com/office/drawing/2014/main" id="{53F4B3C5-24AD-49A6-A1DC-1CA1A99F0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1617837"/>
              <a:ext cx="8510254" cy="484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D3D5187-0EFF-1500-FD21-35CE7FAF2F59}"/>
                </a:ext>
              </a:extLst>
            </p:cNvPr>
            <p:cNvSpPr/>
            <p:nvPr/>
          </p:nvSpPr>
          <p:spPr>
            <a:xfrm>
              <a:off x="3240505" y="3232483"/>
              <a:ext cx="1155032" cy="25186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6030C2A-4338-5471-864A-743058B8A7BC}"/>
                </a:ext>
              </a:extLst>
            </p:cNvPr>
            <p:cNvSpPr/>
            <p:nvPr/>
          </p:nvSpPr>
          <p:spPr>
            <a:xfrm>
              <a:off x="6059195" y="3202815"/>
              <a:ext cx="1155032" cy="18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BD7030-5E6B-8932-99C3-EBB42C9D5BB8}"/>
                </a:ext>
              </a:extLst>
            </p:cNvPr>
            <p:cNvSpPr/>
            <p:nvPr/>
          </p:nvSpPr>
          <p:spPr>
            <a:xfrm>
              <a:off x="6059195" y="5566610"/>
              <a:ext cx="1155032" cy="1844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50F6B5-F4FD-1F49-5722-B3C6EFC79455}"/>
                </a:ext>
              </a:extLst>
            </p:cNvPr>
            <p:cNvSpPr/>
            <p:nvPr/>
          </p:nvSpPr>
          <p:spPr>
            <a:xfrm>
              <a:off x="3240505" y="2281756"/>
              <a:ext cx="1155032" cy="4774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D4E8B0-A28D-4960-84CE-58F0DBD1E7D0}"/>
              </a:ext>
            </a:extLst>
          </p:cNvPr>
          <p:cNvSpPr txBox="1"/>
          <p:nvPr/>
        </p:nvSpPr>
        <p:spPr>
          <a:xfrm>
            <a:off x="666169" y="2149995"/>
            <a:ext cx="3248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마이크로프로세서 를 제어하기 위한 레지스터와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인터페이스할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있는 핀들이 달려있음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buFontTx/>
              <a:buChar char="-"/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외부장치와의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인터페이싱도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2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936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GPIO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(General Purpose Input/Output)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7A3409-6867-440C-A8D6-A45BEC2016E4}"/>
              </a:ext>
            </a:extLst>
          </p:cNvPr>
          <p:cNvSpPr txBox="1"/>
          <p:nvPr/>
        </p:nvSpPr>
        <p:spPr>
          <a:xfrm>
            <a:off x="1215132" y="2017130"/>
            <a:ext cx="46682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- 1.5V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이하의 신호는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</a:t>
            </a:r>
          </a:p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- 3.0V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이상의 신호는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</a:t>
            </a:r>
          </a:p>
          <a:p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3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HIGH: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5V</a:t>
            </a: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LOW: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0V</a:t>
            </a:r>
          </a:p>
        </p:txBody>
      </p:sp>
      <p:pic>
        <p:nvPicPr>
          <p:cNvPr id="2050" name="Picture 2" descr="2022-06-26-00-54-10.png">
            <a:extLst>
              <a:ext uri="{FF2B5EF4-FFF2-40B4-BE49-F238E27FC236}">
                <a16:creationId xmlns:a16="http://schemas.microsoft.com/office/drawing/2014/main" id="{272A9177-F944-4343-8BA6-9293F4C3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1416930"/>
            <a:ext cx="2503034" cy="50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0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F0FFC52-9ABE-444F-8FC5-11201E81EBB3}"/>
              </a:ext>
            </a:extLst>
          </p:cNvPr>
          <p:cNvSpPr txBox="1"/>
          <p:nvPr/>
        </p:nvSpPr>
        <p:spPr>
          <a:xfrm>
            <a:off x="923781" y="392550"/>
            <a:ext cx="936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GPIO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(General Purpose Input/Output)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7A3409-6867-440C-A8D6-A45BEC2016E4}"/>
              </a:ext>
            </a:extLst>
          </p:cNvPr>
          <p:cNvSpPr txBox="1"/>
          <p:nvPr/>
        </p:nvSpPr>
        <p:spPr>
          <a:xfrm>
            <a:off x="1062732" y="1877430"/>
            <a:ext cx="66588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Q. </a:t>
            </a:r>
          </a:p>
          <a:p>
            <a:pPr algn="just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출력은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0V, 5V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discrete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하게 설정하는데 반해 입력은 범위로 잡을까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굳이 왜 중간에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1.5V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비워 두는 것일까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/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노이즈 때문</a:t>
            </a:r>
            <a:r>
              <a:rPr lang="en-US" altLang="ko-KR" sz="28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2050" name="Picture 2" descr="2022-06-26-00-54-10.png">
            <a:extLst>
              <a:ext uri="{FF2B5EF4-FFF2-40B4-BE49-F238E27FC236}">
                <a16:creationId xmlns:a16="http://schemas.microsoft.com/office/drawing/2014/main" id="{272A9177-F944-4343-8BA6-9293F4C3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83" y="1387340"/>
            <a:ext cx="2503034" cy="50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E1E3609-1DE4-4568-9427-5D3D8263A3A0}"/>
              </a:ext>
            </a:extLst>
          </p:cNvPr>
          <p:cNvSpPr/>
          <p:nvPr/>
        </p:nvSpPr>
        <p:spPr>
          <a:xfrm>
            <a:off x="8839200" y="2933700"/>
            <a:ext cx="1574800" cy="195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3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1292</Words>
  <Application>Microsoft Office PowerPoint</Application>
  <PresentationFormat>와이드스크린</PresentationFormat>
  <Paragraphs>290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Pretendard</vt:lpstr>
      <vt:lpstr>Pretendard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82108</cp:lastModifiedBy>
  <cp:revision>73</cp:revision>
  <dcterms:created xsi:type="dcterms:W3CDTF">2021-12-10T03:55:27Z</dcterms:created>
  <dcterms:modified xsi:type="dcterms:W3CDTF">2022-08-29T00:29:51Z</dcterms:modified>
</cp:coreProperties>
</file>